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15"/>
      <p:bold r:id="rId16"/>
      <p:italic r:id="rId17"/>
      <p:boldItalic r:id="rId18"/>
    </p:embeddedFont>
    <p:embeddedFont>
      <p:font typeface="Poppins" panose="020B0502040204020203" pitchFamily="2" charset="0"/>
      <p:regular r:id="rId19"/>
      <p:bold r:id="rId20"/>
      <p:italic r:id="rId21"/>
      <p:boldItalic r:id="rId22"/>
    </p:embeddedFont>
    <p:embeddedFont>
      <p:font typeface="Poppins Light" panose="00000400000000000000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d6671297a5_0_29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d6671297a5_0_29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174199c068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1174199c068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174199c068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1174199c068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d6671297a5_0_28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d6671297a5_0_28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d6671297a5_0_2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d6671297a5_0_2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17275c5d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17275c5d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16462dfae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16462dfae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174199c068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174199c068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174199c068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174199c068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174199c068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174199c068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174199c068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174199c068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174199c068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174199c068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92400" y="-407850"/>
            <a:ext cx="5959200" cy="5959200"/>
          </a:xfrm>
          <a:prstGeom prst="ellipse">
            <a:avLst/>
          </a:prstGeom>
          <a:solidFill>
            <a:srgbClr val="000000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501210" y="175873"/>
            <a:ext cx="2451351" cy="2451351"/>
            <a:chOff x="6680825" y="2549350"/>
            <a:chExt cx="1539600" cy="1539600"/>
          </a:xfrm>
        </p:grpSpPr>
        <p:sp>
          <p:nvSpPr>
            <p:cNvPr id="12" name="Google Shape;12;p2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495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6427669" y="2502633"/>
            <a:ext cx="2324700" cy="2324700"/>
            <a:chOff x="-474900" y="321200"/>
            <a:chExt cx="2324700" cy="2324700"/>
          </a:xfrm>
        </p:grpSpPr>
        <p:sp>
          <p:nvSpPr>
            <p:cNvPr id="16" name="Google Shape;16;p2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2211600" y="1991850"/>
            <a:ext cx="4720800" cy="1159800"/>
          </a:xfrm>
          <a:prstGeom prst="rect">
            <a:avLst/>
          </a:prstGeom>
          <a:effectLst>
            <a:outerShdw blurRad="857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type A" type="blank">
  <p:cSld name="BLANK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"/>
          <p:cNvSpPr/>
          <p:nvPr/>
        </p:nvSpPr>
        <p:spPr>
          <a:xfrm>
            <a:off x="764000" y="-1236275"/>
            <a:ext cx="7616100" cy="76161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1"/>
          <p:cNvSpPr/>
          <p:nvPr/>
        </p:nvSpPr>
        <p:spPr>
          <a:xfrm>
            <a:off x="1198300" y="-801975"/>
            <a:ext cx="6747000" cy="67470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1"/>
          <p:cNvSpPr/>
          <p:nvPr/>
        </p:nvSpPr>
        <p:spPr>
          <a:xfrm>
            <a:off x="2267900" y="267625"/>
            <a:ext cx="4608300" cy="46083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1"/>
          <p:cNvSpPr/>
          <p:nvPr/>
        </p:nvSpPr>
        <p:spPr>
          <a:xfrm>
            <a:off x="-704850" y="-2705100"/>
            <a:ext cx="10553700" cy="10553700"/>
          </a:xfrm>
          <a:prstGeom prst="donut">
            <a:avLst>
              <a:gd name="adj" fmla="val 10467"/>
            </a:avLst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1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1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type B">
  <p:cSld name="BLANK_2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2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  <p:grpSp>
        <p:nvGrpSpPr>
          <p:cNvPr id="124" name="Google Shape;124;p12"/>
          <p:cNvGrpSpPr/>
          <p:nvPr/>
        </p:nvGrpSpPr>
        <p:grpSpPr>
          <a:xfrm>
            <a:off x="818844" y="502333"/>
            <a:ext cx="2324700" cy="2324700"/>
            <a:chOff x="-474900" y="321200"/>
            <a:chExt cx="2324700" cy="2324700"/>
          </a:xfrm>
        </p:grpSpPr>
        <p:sp>
          <p:nvSpPr>
            <p:cNvPr id="125" name="Google Shape;125;p12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2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2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2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" name="Google Shape;129;p12"/>
          <p:cNvSpPr/>
          <p:nvPr/>
        </p:nvSpPr>
        <p:spPr>
          <a:xfrm>
            <a:off x="1794525" y="-407900"/>
            <a:ext cx="5959200" cy="59592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1">
    <p:bg>
      <p:bgPr>
        <a:solidFill>
          <a:srgbClr val="000000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3"/>
          <p:cNvSpPr/>
          <p:nvPr/>
        </p:nvSpPr>
        <p:spPr>
          <a:xfrm>
            <a:off x="-704850" y="-2705100"/>
            <a:ext cx="10553700" cy="10553700"/>
          </a:xfrm>
          <a:prstGeom prst="donut">
            <a:avLst>
              <a:gd name="adj" fmla="val 104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3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3"/>
          <p:cNvSpPr/>
          <p:nvPr/>
        </p:nvSpPr>
        <p:spPr>
          <a:xfrm>
            <a:off x="764000" y="-1236275"/>
            <a:ext cx="7616100" cy="76161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3"/>
          <p:cNvSpPr/>
          <p:nvPr/>
        </p:nvSpPr>
        <p:spPr>
          <a:xfrm>
            <a:off x="1198300" y="-801975"/>
            <a:ext cx="6747000" cy="67470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3"/>
          <p:cNvSpPr/>
          <p:nvPr/>
        </p:nvSpPr>
        <p:spPr>
          <a:xfrm>
            <a:off x="2267900" y="267625"/>
            <a:ext cx="4608300" cy="46083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3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rgbClr val="000000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1592400" y="-407850"/>
            <a:ext cx="5959200" cy="5959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" name="Google Shape;23;p3"/>
          <p:cNvGrpSpPr/>
          <p:nvPr/>
        </p:nvGrpSpPr>
        <p:grpSpPr>
          <a:xfrm>
            <a:off x="6427669" y="2502633"/>
            <a:ext cx="2324700" cy="2324700"/>
            <a:chOff x="-474900" y="321200"/>
            <a:chExt cx="2324700" cy="2324700"/>
          </a:xfrm>
        </p:grpSpPr>
        <p:sp>
          <p:nvSpPr>
            <p:cNvPr id="24" name="Google Shape;24;p3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3"/>
          <p:cNvSpPr txBox="1">
            <a:spLocks noGrp="1"/>
          </p:cNvSpPr>
          <p:nvPr>
            <p:ph type="ctrTitle"/>
          </p:nvPr>
        </p:nvSpPr>
        <p:spPr>
          <a:xfrm>
            <a:off x="2569800" y="2236800"/>
            <a:ext cx="4004400" cy="95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2569800" y="3188701"/>
            <a:ext cx="400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grpSp>
        <p:nvGrpSpPr>
          <p:cNvPr id="30" name="Google Shape;30;p3"/>
          <p:cNvGrpSpPr/>
          <p:nvPr/>
        </p:nvGrpSpPr>
        <p:grpSpPr>
          <a:xfrm>
            <a:off x="764825" y="439375"/>
            <a:ext cx="1924500" cy="1924500"/>
            <a:chOff x="6680825" y="2549350"/>
            <a:chExt cx="1539600" cy="1539600"/>
          </a:xfrm>
        </p:grpSpPr>
        <p:sp>
          <p:nvSpPr>
            <p:cNvPr id="31" name="Google Shape;31;p3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666666">
                <a:alpha val="52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666666">
                <a:alpha val="52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495"/>
              </a:avLst>
            </a:prstGeom>
            <a:solidFill>
              <a:srgbClr val="666666">
                <a:alpha val="52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4"/>
          <p:cNvGrpSpPr/>
          <p:nvPr/>
        </p:nvGrpSpPr>
        <p:grpSpPr>
          <a:xfrm>
            <a:off x="818844" y="502333"/>
            <a:ext cx="2324700" cy="2324700"/>
            <a:chOff x="-474900" y="321200"/>
            <a:chExt cx="2324700" cy="2324700"/>
          </a:xfrm>
        </p:grpSpPr>
        <p:sp>
          <p:nvSpPr>
            <p:cNvPr id="36" name="Google Shape;36;p4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40;p4"/>
          <p:cNvSpPr/>
          <p:nvPr/>
        </p:nvSpPr>
        <p:spPr>
          <a:xfrm>
            <a:off x="1794525" y="-407900"/>
            <a:ext cx="5959200" cy="59592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4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body" idx="1"/>
          </p:nvPr>
        </p:nvSpPr>
        <p:spPr>
          <a:xfrm>
            <a:off x="2385525" y="1310550"/>
            <a:ext cx="4777200" cy="326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rtl="0">
              <a:spcBef>
                <a:spcPts val="600"/>
              </a:spcBef>
              <a:spcAft>
                <a:spcPts val="0"/>
              </a:spcAft>
              <a:buSzPts val="2600"/>
              <a:buFont typeface="Poppins"/>
              <a:buChar char="￮"/>
              <a:defRPr sz="2600" b="1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937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￮"/>
              <a:defRPr sz="2600" b="1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937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￮"/>
              <a:defRPr sz="2600" b="1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937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●"/>
              <a:defRPr sz="2600" b="1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937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○"/>
              <a:defRPr sz="2600" b="1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937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■"/>
              <a:defRPr sz="2600" b="1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937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●"/>
              <a:defRPr sz="2600" b="1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937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○"/>
              <a:defRPr sz="2600" b="1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■"/>
              <a:defRPr sz="26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3" name="Google Shape;43;p4"/>
          <p:cNvSpPr txBox="1"/>
          <p:nvPr/>
        </p:nvSpPr>
        <p:spPr>
          <a:xfrm>
            <a:off x="1599200" y="1326625"/>
            <a:ext cx="7641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7200" b="1">
                <a:latin typeface="Poppins"/>
                <a:ea typeface="Poppins"/>
                <a:cs typeface="Poppins"/>
                <a:sym typeface="Poppins"/>
              </a:rPr>
              <a:t>“</a:t>
            </a:r>
            <a:endParaRPr sz="72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" name="Google Shape;44;p4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/>
          <p:nvPr/>
        </p:nvSpPr>
        <p:spPr>
          <a:xfrm>
            <a:off x="6081700" y="764000"/>
            <a:ext cx="3615600" cy="36156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" name="Google Shape;47;p5"/>
          <p:cNvGrpSpPr/>
          <p:nvPr/>
        </p:nvGrpSpPr>
        <p:grpSpPr>
          <a:xfrm>
            <a:off x="-442731" y="337284"/>
            <a:ext cx="2324700" cy="2324700"/>
            <a:chOff x="-474900" y="321200"/>
            <a:chExt cx="2324700" cy="2324700"/>
          </a:xfrm>
        </p:grpSpPr>
        <p:sp>
          <p:nvSpPr>
            <p:cNvPr id="48" name="Google Shape;48;p5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5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5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1"/>
          </p:nvPr>
        </p:nvSpPr>
        <p:spPr>
          <a:xfrm>
            <a:off x="1069625" y="1958050"/>
            <a:ext cx="46080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￮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￮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￮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  <p:sp>
        <p:nvSpPr>
          <p:cNvPr id="56" name="Google Shape;56;p5"/>
          <p:cNvSpPr/>
          <p:nvPr/>
        </p:nvSpPr>
        <p:spPr>
          <a:xfrm>
            <a:off x="6272900" y="955200"/>
            <a:ext cx="3233100" cy="32331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big image">
  <p:cSld name="TITLE_AND_BODY_1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/>
          <p:nvPr/>
        </p:nvSpPr>
        <p:spPr>
          <a:xfrm>
            <a:off x="5142675" y="358375"/>
            <a:ext cx="4426800" cy="44268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6"/>
          <p:cNvSpPr/>
          <p:nvPr/>
        </p:nvSpPr>
        <p:spPr>
          <a:xfrm>
            <a:off x="5376775" y="592475"/>
            <a:ext cx="3958500" cy="39585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-442731" y="337284"/>
            <a:ext cx="2324700" cy="2324700"/>
            <a:chOff x="-474900" y="321200"/>
            <a:chExt cx="2324700" cy="2324700"/>
          </a:xfrm>
        </p:grpSpPr>
        <p:sp>
          <p:nvSpPr>
            <p:cNvPr id="61" name="Google Shape;61;p6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6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" name="Google Shape;65;p6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45048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6"/>
          <p:cNvSpPr txBox="1">
            <a:spLocks noGrp="1"/>
          </p:cNvSpPr>
          <p:nvPr>
            <p:ph type="body" idx="1"/>
          </p:nvPr>
        </p:nvSpPr>
        <p:spPr>
          <a:xfrm>
            <a:off x="985679" y="1958050"/>
            <a:ext cx="39765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￮"/>
              <a:defRPr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￮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￮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7"/>
          <p:cNvGrpSpPr/>
          <p:nvPr/>
        </p:nvGrpSpPr>
        <p:grpSpPr>
          <a:xfrm>
            <a:off x="-442731" y="337284"/>
            <a:ext cx="2324700" cy="2324700"/>
            <a:chOff x="-474900" y="321200"/>
            <a:chExt cx="2324700" cy="2324700"/>
          </a:xfrm>
        </p:grpSpPr>
        <p:sp>
          <p:nvSpPr>
            <p:cNvPr id="71" name="Google Shape;71;p7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7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7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Google Shape;75;p7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"/>
          <p:cNvSpPr txBox="1">
            <a:spLocks noGrp="1"/>
          </p:cNvSpPr>
          <p:nvPr>
            <p:ph type="body" idx="1"/>
          </p:nvPr>
        </p:nvSpPr>
        <p:spPr>
          <a:xfrm>
            <a:off x="1069625" y="1958050"/>
            <a:ext cx="22368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￮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body" idx="2"/>
          </p:nvPr>
        </p:nvSpPr>
        <p:spPr>
          <a:xfrm>
            <a:off x="3440857" y="1958050"/>
            <a:ext cx="22368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￮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9" name="Google Shape;79;p7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  <p:sp>
        <p:nvSpPr>
          <p:cNvPr id="80" name="Google Shape;80;p7"/>
          <p:cNvSpPr/>
          <p:nvPr/>
        </p:nvSpPr>
        <p:spPr>
          <a:xfrm>
            <a:off x="6081700" y="764000"/>
            <a:ext cx="3615600" cy="36156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7"/>
          <p:cNvSpPr/>
          <p:nvPr/>
        </p:nvSpPr>
        <p:spPr>
          <a:xfrm>
            <a:off x="6272900" y="955200"/>
            <a:ext cx="3233100" cy="32331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8"/>
          <p:cNvGrpSpPr/>
          <p:nvPr/>
        </p:nvGrpSpPr>
        <p:grpSpPr>
          <a:xfrm>
            <a:off x="-442731" y="337284"/>
            <a:ext cx="2324700" cy="2324700"/>
            <a:chOff x="-474900" y="321200"/>
            <a:chExt cx="2324700" cy="2324700"/>
          </a:xfrm>
        </p:grpSpPr>
        <p:sp>
          <p:nvSpPr>
            <p:cNvPr id="84" name="Google Shape;84;p8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8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body" idx="1"/>
          </p:nvPr>
        </p:nvSpPr>
        <p:spPr>
          <a:xfrm>
            <a:off x="1069625" y="1958050"/>
            <a:ext cx="14853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spcBef>
                <a:spcPts val="600"/>
              </a:spcBef>
              <a:spcAft>
                <a:spcPts val="0"/>
              </a:spcAft>
              <a:buSzPts val="1100"/>
              <a:buChar char="￮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91" name="Google Shape;91;p8"/>
          <p:cNvSpPr txBox="1">
            <a:spLocks noGrp="1"/>
          </p:cNvSpPr>
          <p:nvPr>
            <p:ph type="body" idx="2"/>
          </p:nvPr>
        </p:nvSpPr>
        <p:spPr>
          <a:xfrm>
            <a:off x="2630936" y="1958050"/>
            <a:ext cx="14853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spcBef>
                <a:spcPts val="600"/>
              </a:spcBef>
              <a:spcAft>
                <a:spcPts val="0"/>
              </a:spcAft>
              <a:buSzPts val="1100"/>
              <a:buChar char="￮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92" name="Google Shape;92;p8"/>
          <p:cNvSpPr txBox="1">
            <a:spLocks noGrp="1"/>
          </p:cNvSpPr>
          <p:nvPr>
            <p:ph type="body" idx="3"/>
          </p:nvPr>
        </p:nvSpPr>
        <p:spPr>
          <a:xfrm>
            <a:off x="4192246" y="1958050"/>
            <a:ext cx="14853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spcBef>
                <a:spcPts val="600"/>
              </a:spcBef>
              <a:spcAft>
                <a:spcPts val="0"/>
              </a:spcAft>
              <a:buSzPts val="1100"/>
              <a:buChar char="￮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93" name="Google Shape;93;p8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  <p:sp>
        <p:nvSpPr>
          <p:cNvPr id="94" name="Google Shape;94;p8"/>
          <p:cNvSpPr/>
          <p:nvPr/>
        </p:nvSpPr>
        <p:spPr>
          <a:xfrm>
            <a:off x="6081700" y="764000"/>
            <a:ext cx="3615600" cy="36156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8"/>
          <p:cNvSpPr/>
          <p:nvPr/>
        </p:nvSpPr>
        <p:spPr>
          <a:xfrm>
            <a:off x="6272900" y="955200"/>
            <a:ext cx="3233100" cy="32331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9"/>
          <p:cNvGrpSpPr/>
          <p:nvPr/>
        </p:nvGrpSpPr>
        <p:grpSpPr>
          <a:xfrm>
            <a:off x="-442731" y="337284"/>
            <a:ext cx="2324700" cy="2324700"/>
            <a:chOff x="-474900" y="321200"/>
            <a:chExt cx="2324700" cy="2324700"/>
          </a:xfrm>
        </p:grpSpPr>
        <p:sp>
          <p:nvSpPr>
            <p:cNvPr id="98" name="Google Shape;98;p9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9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9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9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Google Shape;102;p9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9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9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0"/>
          <p:cNvGrpSpPr/>
          <p:nvPr/>
        </p:nvGrpSpPr>
        <p:grpSpPr>
          <a:xfrm>
            <a:off x="308378" y="3811995"/>
            <a:ext cx="1844185" cy="1844185"/>
            <a:chOff x="-474900" y="321200"/>
            <a:chExt cx="2324700" cy="2324700"/>
          </a:xfrm>
        </p:grpSpPr>
        <p:sp>
          <p:nvSpPr>
            <p:cNvPr id="107" name="Google Shape;107;p10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0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0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0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" name="Google Shape;111;p10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0"/>
          <p:cNvSpPr txBox="1">
            <a:spLocks noGrp="1"/>
          </p:cNvSpPr>
          <p:nvPr>
            <p:ph type="body" idx="1"/>
          </p:nvPr>
        </p:nvSpPr>
        <p:spPr>
          <a:xfrm>
            <a:off x="1069625" y="4406300"/>
            <a:ext cx="4608000" cy="51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113" name="Google Shape;113;p10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069625" y="1958050"/>
            <a:ext cx="4608300" cy="26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Poppins Light"/>
              <a:buChar char="￮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Poppins Light"/>
              <a:buChar char="￮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Poppins Light"/>
              <a:buChar char="￮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●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○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■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●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○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■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4"/>
          <p:cNvSpPr txBox="1">
            <a:spLocks noGrp="1"/>
          </p:cNvSpPr>
          <p:nvPr>
            <p:ph type="ctrTitle"/>
          </p:nvPr>
        </p:nvSpPr>
        <p:spPr>
          <a:xfrm>
            <a:off x="1392700" y="1796600"/>
            <a:ext cx="6189900" cy="1159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4200">
                <a:solidFill>
                  <a:schemeClr val="lt1"/>
                </a:solidFill>
              </a:rPr>
              <a:t>Sub-fly</a:t>
            </a:r>
            <a:endParaRPr sz="420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4200">
                <a:solidFill>
                  <a:schemeClr val="lt1"/>
                </a:solidFill>
              </a:rPr>
              <a:t>Student </a:t>
            </a:r>
            <a:endParaRPr sz="420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4200">
                <a:solidFill>
                  <a:schemeClr val="lt1"/>
                </a:solidFill>
              </a:rPr>
              <a:t>Democracy</a:t>
            </a:r>
            <a:endParaRPr sz="4200">
              <a:solidFill>
                <a:schemeClr val="lt1"/>
              </a:solidFill>
            </a:endParaRPr>
          </a:p>
        </p:txBody>
      </p:sp>
      <p:grpSp>
        <p:nvGrpSpPr>
          <p:cNvPr id="142" name="Google Shape;142;p14"/>
          <p:cNvGrpSpPr/>
          <p:nvPr/>
        </p:nvGrpSpPr>
        <p:grpSpPr>
          <a:xfrm>
            <a:off x="1128380" y="937485"/>
            <a:ext cx="1217255" cy="981971"/>
            <a:chOff x="568950" y="3686775"/>
            <a:chExt cx="472500" cy="362900"/>
          </a:xfrm>
        </p:grpSpPr>
        <p:sp>
          <p:nvSpPr>
            <p:cNvPr id="143" name="Google Shape;143;p14"/>
            <p:cNvSpPr/>
            <p:nvPr/>
          </p:nvSpPr>
          <p:spPr>
            <a:xfrm>
              <a:off x="568950" y="3686775"/>
              <a:ext cx="472500" cy="362900"/>
            </a:xfrm>
            <a:custGeom>
              <a:avLst/>
              <a:gdLst/>
              <a:ahLst/>
              <a:cxnLst/>
              <a:rect l="l" t="t" r="r" b="b"/>
              <a:pathLst>
                <a:path w="18900" h="14516" fill="none" extrusionOk="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solidFill>
              <a:schemeClr val="lt1"/>
            </a:solidFill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chemeClr val="lt1"/>
                </a:highlight>
              </a:endParaRPr>
            </a:p>
          </p:txBody>
        </p:sp>
        <p:sp>
          <p:nvSpPr>
            <p:cNvPr id="144" name="Google Shape;144;p14"/>
            <p:cNvSpPr/>
            <p:nvPr/>
          </p:nvSpPr>
          <p:spPr>
            <a:xfrm>
              <a:off x="645650" y="3820725"/>
              <a:ext cx="34125" cy="34125"/>
            </a:xfrm>
            <a:custGeom>
              <a:avLst/>
              <a:gdLst/>
              <a:ahLst/>
              <a:cxnLst/>
              <a:rect l="l" t="t" r="r" b="b"/>
              <a:pathLst>
                <a:path w="1365" h="1365" fill="none" extrusionOk="0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solidFill>
              <a:schemeClr val="lt1"/>
            </a:solidFill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chemeClr val="lt1"/>
                </a:highlight>
              </a:endParaRPr>
            </a:p>
          </p:txBody>
        </p:sp>
        <p:sp>
          <p:nvSpPr>
            <p:cNvPr id="145" name="Google Shape;145;p14"/>
            <p:cNvSpPr/>
            <p:nvPr/>
          </p:nvSpPr>
          <p:spPr>
            <a:xfrm>
              <a:off x="747950" y="3753750"/>
              <a:ext cx="85275" cy="12200"/>
            </a:xfrm>
            <a:custGeom>
              <a:avLst/>
              <a:gdLst/>
              <a:ahLst/>
              <a:cxnLst/>
              <a:rect l="l" t="t" r="r" b="b"/>
              <a:pathLst>
                <a:path w="3411" h="488" fill="none" extrusionOk="0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solidFill>
              <a:schemeClr val="lt1"/>
            </a:solidFill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chemeClr val="lt1"/>
                </a:highlight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3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63837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/>
              <a:t>Organizational culture</a:t>
            </a:r>
            <a:endParaRPr/>
          </a:p>
        </p:txBody>
      </p:sp>
      <p:sp>
        <p:nvSpPr>
          <p:cNvPr id="215" name="Google Shape;215;p23"/>
          <p:cNvSpPr txBox="1">
            <a:spLocks noGrp="1"/>
          </p:cNvSpPr>
          <p:nvPr>
            <p:ph type="body" idx="4294967295"/>
          </p:nvPr>
        </p:nvSpPr>
        <p:spPr>
          <a:xfrm>
            <a:off x="1069625" y="1958050"/>
            <a:ext cx="49632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o" b="1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•  </a:t>
            </a:r>
            <a:r>
              <a:rPr lang="ro"/>
              <a:t>implementation of a strong organizational culture that brings people together through a common vision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6" name="Google Shape;216;p23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10</a:t>
            </a:fld>
            <a:endParaRPr/>
          </a:p>
        </p:txBody>
      </p:sp>
      <p:pic>
        <p:nvPicPr>
          <p:cNvPr id="217" name="Google Shape;21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2832" y="2093100"/>
            <a:ext cx="2836626" cy="165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4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67647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/>
              <a:t>4 day week once in a month</a:t>
            </a:r>
            <a:endParaRPr/>
          </a:p>
        </p:txBody>
      </p:sp>
      <p:sp>
        <p:nvSpPr>
          <p:cNvPr id="223" name="Google Shape;223;p24"/>
          <p:cNvSpPr txBox="1">
            <a:spLocks noGrp="1"/>
          </p:cNvSpPr>
          <p:nvPr>
            <p:ph type="body" idx="4294967295"/>
          </p:nvPr>
        </p:nvSpPr>
        <p:spPr>
          <a:xfrm>
            <a:off x="1069625" y="1958050"/>
            <a:ext cx="49632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o" b="1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•  </a:t>
            </a:r>
            <a:r>
              <a:rPr lang="ro"/>
              <a:t>improving the productivity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o" b="1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•  </a:t>
            </a:r>
            <a:r>
              <a:rPr lang="ro"/>
              <a:t>balancing the life-work balance</a:t>
            </a:r>
            <a:endParaRPr/>
          </a:p>
        </p:txBody>
      </p:sp>
      <p:sp>
        <p:nvSpPr>
          <p:cNvPr id="224" name="Google Shape;224;p24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11</a:t>
            </a:fld>
            <a:endParaRPr/>
          </a:p>
        </p:txBody>
      </p:sp>
      <p:pic>
        <p:nvPicPr>
          <p:cNvPr id="225" name="Google Shape;22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9700" y="2043125"/>
            <a:ext cx="3288024" cy="190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5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12</a:t>
            </a:fld>
            <a:endParaRPr/>
          </a:p>
        </p:txBody>
      </p:sp>
      <p:sp>
        <p:nvSpPr>
          <p:cNvPr id="231" name="Google Shape;231;p25"/>
          <p:cNvSpPr txBox="1">
            <a:spLocks noGrp="1"/>
          </p:cNvSpPr>
          <p:nvPr>
            <p:ph type="ctrTitle" idx="4294967295"/>
          </p:nvPr>
        </p:nvSpPr>
        <p:spPr>
          <a:xfrm>
            <a:off x="2351788" y="1180487"/>
            <a:ext cx="4608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8000"/>
              <a:t>Thanks!</a:t>
            </a:r>
            <a:endParaRPr sz="8000"/>
          </a:p>
        </p:txBody>
      </p:sp>
      <p:sp>
        <p:nvSpPr>
          <p:cNvPr id="232" name="Google Shape;232;p25"/>
          <p:cNvSpPr txBox="1">
            <a:spLocks noGrp="1"/>
          </p:cNvSpPr>
          <p:nvPr>
            <p:ph type="subTitle" idx="4294967295"/>
          </p:nvPr>
        </p:nvSpPr>
        <p:spPr>
          <a:xfrm>
            <a:off x="1823400" y="2265875"/>
            <a:ext cx="5364900" cy="17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o" sz="1800" i="1">
                <a:latin typeface="Montserrat"/>
                <a:ea typeface="Montserrat"/>
                <a:cs typeface="Montserrat"/>
                <a:sym typeface="Montserrat"/>
              </a:rPr>
              <a:t>”Culture is the arts elevated to a set of beliefs.”</a:t>
            </a:r>
            <a:endParaRPr sz="1800" i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o" sz="1800">
                <a:latin typeface="Montserrat"/>
                <a:ea typeface="Montserrat"/>
                <a:cs typeface="Montserrat"/>
                <a:sym typeface="Montserrat"/>
              </a:rPr>
              <a:t> – </a:t>
            </a:r>
            <a:r>
              <a:rPr lang="ro" sz="1800" b="1">
                <a:latin typeface="Montserrat"/>
                <a:ea typeface="Montserrat"/>
                <a:cs typeface="Montserrat"/>
                <a:sym typeface="Montserrat"/>
              </a:rPr>
              <a:t>Thomas Wolfe</a:t>
            </a:r>
            <a:endParaRPr sz="18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o"/>
              <a:t>Solomon Nicoleta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o"/>
              <a:t>Tat Mădălina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o"/>
              <a:t>Savin Alexandru</a:t>
            </a:r>
            <a:endParaRPr/>
          </a:p>
        </p:txBody>
      </p:sp>
      <p:grpSp>
        <p:nvGrpSpPr>
          <p:cNvPr id="233" name="Google Shape;233;p25"/>
          <p:cNvGrpSpPr/>
          <p:nvPr/>
        </p:nvGrpSpPr>
        <p:grpSpPr>
          <a:xfrm>
            <a:off x="1812552" y="1460659"/>
            <a:ext cx="345971" cy="325505"/>
            <a:chOff x="5972700" y="2330200"/>
            <a:chExt cx="411625" cy="387275"/>
          </a:xfrm>
        </p:grpSpPr>
        <p:sp>
          <p:nvSpPr>
            <p:cNvPr id="234" name="Google Shape;234;p25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5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5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/>
              <a:t>Feedback</a:t>
            </a:r>
            <a:endParaRPr/>
          </a:p>
        </p:txBody>
      </p:sp>
      <p:sp>
        <p:nvSpPr>
          <p:cNvPr id="151" name="Google Shape;151;p15"/>
          <p:cNvSpPr txBox="1">
            <a:spLocks noGrp="1"/>
          </p:cNvSpPr>
          <p:nvPr>
            <p:ph type="body" idx="4294967295"/>
          </p:nvPr>
        </p:nvSpPr>
        <p:spPr>
          <a:xfrm>
            <a:off x="1069625" y="1958050"/>
            <a:ext cx="49632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o" b="1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ro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an anonymous form</a:t>
            </a:r>
            <a:endParaRPr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o" b="1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ro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useful for relationship between the employees and the management</a:t>
            </a:r>
            <a:endParaRPr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o" b="1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ro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understanding the  people and how they perceive you</a:t>
            </a:r>
            <a:endParaRPr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o" b="1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ro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improving your work</a:t>
            </a:r>
            <a:endParaRPr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spcBef>
                <a:spcPts val="600"/>
              </a:spcBef>
              <a:spcAft>
                <a:spcPts val="0"/>
              </a:spcAft>
              <a:buSzPts val="1600"/>
              <a:buFont typeface="Arial"/>
              <a:buChar char="●"/>
            </a:pPr>
            <a:endParaRPr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5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2</a:t>
            </a:fld>
            <a:endParaRPr/>
          </a:p>
        </p:txBody>
      </p:sp>
      <p:pic>
        <p:nvPicPr>
          <p:cNvPr id="153" name="Google Shape;15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2826" y="1779075"/>
            <a:ext cx="2813477" cy="200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6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8128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/>
              <a:t>Non-formal activities</a:t>
            </a:r>
            <a:endParaRPr/>
          </a:p>
        </p:txBody>
      </p:sp>
      <p:sp>
        <p:nvSpPr>
          <p:cNvPr id="159" name="Google Shape;159;p16"/>
          <p:cNvSpPr txBox="1">
            <a:spLocks noGrp="1"/>
          </p:cNvSpPr>
          <p:nvPr>
            <p:ph type="body" idx="4294967295"/>
          </p:nvPr>
        </p:nvSpPr>
        <p:spPr>
          <a:xfrm>
            <a:off x="1069625" y="1958050"/>
            <a:ext cx="49632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o" b="1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ro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balancing work with personal life</a:t>
            </a:r>
            <a:endParaRPr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o" b="1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ro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get to know each other</a:t>
            </a:r>
            <a:endParaRPr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6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3</a:t>
            </a:fld>
            <a:endParaRPr/>
          </a:p>
        </p:txBody>
      </p:sp>
      <p:pic>
        <p:nvPicPr>
          <p:cNvPr id="161" name="Google Shape;16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3743" y="1893075"/>
            <a:ext cx="2832576" cy="171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7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63837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/>
              <a:t>Trainings based on needs</a:t>
            </a:r>
            <a:endParaRPr/>
          </a:p>
        </p:txBody>
      </p:sp>
      <p:sp>
        <p:nvSpPr>
          <p:cNvPr id="167" name="Google Shape;167;p17"/>
          <p:cNvSpPr txBox="1">
            <a:spLocks noGrp="1"/>
          </p:cNvSpPr>
          <p:nvPr>
            <p:ph type="body" idx="4294967295"/>
          </p:nvPr>
        </p:nvSpPr>
        <p:spPr>
          <a:xfrm>
            <a:off x="1069625" y="1958050"/>
            <a:ext cx="49632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o" b="1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•  </a:t>
            </a:r>
            <a:r>
              <a:rPr lang="ro"/>
              <a:t>finding what employees want/need to develop themselves 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o" b="1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ro"/>
              <a:t>improving the productivity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o" b="1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ro"/>
              <a:t>improving the quality of work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o" b="1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ro"/>
              <a:t>motivate people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8" name="Google Shape;168;p17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4</a:t>
            </a:fld>
            <a:endParaRPr/>
          </a:p>
        </p:txBody>
      </p:sp>
      <p:pic>
        <p:nvPicPr>
          <p:cNvPr id="169" name="Google Shape;16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7450" y="1696825"/>
            <a:ext cx="2739728" cy="2422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63837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/>
              <a:t>Reintegrating people</a:t>
            </a:r>
            <a:endParaRPr/>
          </a:p>
        </p:txBody>
      </p:sp>
      <p:sp>
        <p:nvSpPr>
          <p:cNvPr id="175" name="Google Shape;175;p18"/>
          <p:cNvSpPr txBox="1">
            <a:spLocks noGrp="1"/>
          </p:cNvSpPr>
          <p:nvPr>
            <p:ph type="body" idx="4294967295"/>
          </p:nvPr>
        </p:nvSpPr>
        <p:spPr>
          <a:xfrm>
            <a:off x="1069625" y="1958050"/>
            <a:ext cx="49632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o" b="1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•  </a:t>
            </a:r>
            <a:r>
              <a:rPr lang="ro"/>
              <a:t>programs for reintegrating people who fall out of society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o" b="1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ro"/>
              <a:t>giving an opportunity to regain trust and to develop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o" b="1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ro"/>
              <a:t>people who want to get involved</a:t>
            </a:r>
            <a:endParaRPr/>
          </a:p>
        </p:txBody>
      </p:sp>
      <p:sp>
        <p:nvSpPr>
          <p:cNvPr id="176" name="Google Shape;176;p18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5</a:t>
            </a:fld>
            <a:endParaRPr/>
          </a:p>
        </p:txBody>
      </p:sp>
      <p:pic>
        <p:nvPicPr>
          <p:cNvPr id="177" name="Google Shape;17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9075" y="1773025"/>
            <a:ext cx="2636800" cy="197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9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63837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/>
              <a:t>Bonuses</a:t>
            </a:r>
            <a:endParaRPr/>
          </a:p>
        </p:txBody>
      </p:sp>
      <p:sp>
        <p:nvSpPr>
          <p:cNvPr id="183" name="Google Shape;183;p19"/>
          <p:cNvSpPr txBox="1">
            <a:spLocks noGrp="1"/>
          </p:cNvSpPr>
          <p:nvPr>
            <p:ph type="body" idx="4294967295"/>
          </p:nvPr>
        </p:nvSpPr>
        <p:spPr>
          <a:xfrm>
            <a:off x="1069625" y="1958050"/>
            <a:ext cx="49632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o" b="1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•  </a:t>
            </a:r>
            <a:r>
              <a:rPr lang="ro"/>
              <a:t>employees recommendations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o" b="1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ro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offering trainings for colleagues</a:t>
            </a:r>
            <a:endParaRPr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o" b="1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ro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other measures which brings benefits to the company</a:t>
            </a:r>
            <a:endParaRPr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4" name="Google Shape;184;p19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6</a:t>
            </a:fld>
            <a:endParaRPr/>
          </a:p>
        </p:txBody>
      </p:sp>
      <p:pic>
        <p:nvPicPr>
          <p:cNvPr id="185" name="Google Shape;18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0875" y="1601575"/>
            <a:ext cx="2806376" cy="1870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0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63837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/>
              <a:t>Innovation Box</a:t>
            </a:r>
            <a:endParaRPr/>
          </a:p>
        </p:txBody>
      </p:sp>
      <p:sp>
        <p:nvSpPr>
          <p:cNvPr id="191" name="Google Shape;191;p20"/>
          <p:cNvSpPr txBox="1">
            <a:spLocks noGrp="1"/>
          </p:cNvSpPr>
          <p:nvPr>
            <p:ph type="body" idx="4294967295"/>
          </p:nvPr>
        </p:nvSpPr>
        <p:spPr>
          <a:xfrm>
            <a:off x="1069625" y="1958050"/>
            <a:ext cx="49632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o" b="1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•  </a:t>
            </a:r>
            <a:r>
              <a:rPr lang="ro"/>
              <a:t>the implementation of in Innovation Box for the employees that have ideas that could improve the company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2" name="Google Shape;192;p20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7</a:t>
            </a:fld>
            <a:endParaRPr/>
          </a:p>
        </p:txBody>
      </p:sp>
      <p:pic>
        <p:nvPicPr>
          <p:cNvPr id="193" name="Google Shape;19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9500" y="1730175"/>
            <a:ext cx="2806375" cy="16063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1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63837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/>
              <a:t>Partnerships</a:t>
            </a:r>
            <a:endParaRPr/>
          </a:p>
        </p:txBody>
      </p:sp>
      <p:sp>
        <p:nvSpPr>
          <p:cNvPr id="199" name="Google Shape;199;p21"/>
          <p:cNvSpPr txBox="1">
            <a:spLocks noGrp="1"/>
          </p:cNvSpPr>
          <p:nvPr>
            <p:ph type="body" idx="4294967295"/>
          </p:nvPr>
        </p:nvSpPr>
        <p:spPr>
          <a:xfrm>
            <a:off x="1069625" y="1958050"/>
            <a:ext cx="49632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o" b="1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ro"/>
              <a:t>partnerships with public personalities that would promote the company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0" name="Google Shape;200;p21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8</a:t>
            </a:fld>
            <a:endParaRPr/>
          </a:p>
        </p:txBody>
      </p:sp>
      <p:pic>
        <p:nvPicPr>
          <p:cNvPr id="201" name="Google Shape;20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5200" y="1737300"/>
            <a:ext cx="2806375" cy="204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2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63837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/>
              <a:t>Eco-friendly company</a:t>
            </a:r>
            <a:endParaRPr/>
          </a:p>
        </p:txBody>
      </p:sp>
      <p:sp>
        <p:nvSpPr>
          <p:cNvPr id="207" name="Google Shape;207;p22"/>
          <p:cNvSpPr txBox="1">
            <a:spLocks noGrp="1"/>
          </p:cNvSpPr>
          <p:nvPr>
            <p:ph type="body" idx="4294967295"/>
          </p:nvPr>
        </p:nvSpPr>
        <p:spPr>
          <a:xfrm>
            <a:off x="1069625" y="1958050"/>
            <a:ext cx="49632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o" b="1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•  </a:t>
            </a:r>
            <a:r>
              <a:rPr lang="ro"/>
              <a:t>implementation of sustainable options to promote the company as an eco-friendly one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8" name="Google Shape;208;p22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9</a:t>
            </a:fld>
            <a:endParaRPr/>
          </a:p>
        </p:txBody>
      </p:sp>
      <p:pic>
        <p:nvPicPr>
          <p:cNvPr id="209" name="Google Shape;20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8075" y="1360538"/>
            <a:ext cx="2422426" cy="2422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ymbelin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EFEFEF"/>
      </a:lt2>
      <a:accent1>
        <a:srgbClr val="485364"/>
      </a:accent1>
      <a:accent2>
        <a:srgbClr val="63728A"/>
      </a:accent2>
      <a:accent3>
        <a:srgbClr val="8B9AB3"/>
      </a:accent3>
      <a:accent4>
        <a:srgbClr val="9E8473"/>
      </a:accent4>
      <a:accent5>
        <a:srgbClr val="CAAE9C"/>
      </a:accent5>
      <a:accent6>
        <a:srgbClr val="DFCEC3"/>
      </a:accent6>
      <a:hlink>
        <a:srgbClr val="0000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233</Words>
  <Application>Microsoft Office PowerPoint</Application>
  <PresentationFormat>On-screen Show (16:9)</PresentationFormat>
  <Paragraphs>54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Poppins Light</vt:lpstr>
      <vt:lpstr>Arial</vt:lpstr>
      <vt:lpstr>Montserrat</vt:lpstr>
      <vt:lpstr>Poppins</vt:lpstr>
      <vt:lpstr>Cymbeline template</vt:lpstr>
      <vt:lpstr>Sub-fly Student  Democracy</vt:lpstr>
      <vt:lpstr>Feedback</vt:lpstr>
      <vt:lpstr>Non-formal activities</vt:lpstr>
      <vt:lpstr>Trainings based on needs</vt:lpstr>
      <vt:lpstr>Reintegrating people</vt:lpstr>
      <vt:lpstr>Bonuses</vt:lpstr>
      <vt:lpstr>Innovation Box</vt:lpstr>
      <vt:lpstr>Partnerships</vt:lpstr>
      <vt:lpstr>Eco-friendly company</vt:lpstr>
      <vt:lpstr>Organizational culture</vt:lpstr>
      <vt:lpstr>4 day week once in a month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Sub-fly Student  Democracy</dc:title>
  <dc:creator>Traian Ionut</dc:creator>
  <cp:lastModifiedBy>TRAIAN IONUT LUCA</cp:lastModifiedBy>
  <cp:revision>1</cp:revision>
  <dcterms:modified xsi:type="dcterms:W3CDTF">2022-03-01T08:35:49Z</dcterms:modified>
</cp:coreProperties>
</file>